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Arial Narrow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huuQOw+JSPzKSlKHaCq6xq8I4Z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rialNarrow-bold.fntdata"/><Relationship Id="rId21" Type="http://schemas.openxmlformats.org/officeDocument/2006/relationships/font" Target="fonts/ArialNarrow-regular.fntdata"/><Relationship Id="rId24" Type="http://schemas.openxmlformats.org/officeDocument/2006/relationships/font" Target="fonts/ArialNarrow-boldItalic.fntdata"/><Relationship Id="rId23" Type="http://schemas.openxmlformats.org/officeDocument/2006/relationships/font" Target="fonts/ArialNarr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9f749cb9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DESENVOLVIMENTO DO JOGO E ANÁLISE DOS DADOS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3" name="Google Shape;193;g99f749cb99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9f749cb9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DESENVOLVIMENTO DO JOGO E ANÁLISE DOS DADOS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05" name="Google Shape;205;g99f749cb99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9f749cb9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DESENVOLVIMENTO DO JOGO E ANÁLISE DOS DADOS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8" name="Google Shape;218;g99f749cb99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f749cb9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DESENVOLVIMENTO DO JOGO E ANÁLISE DOS DADOS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27" name="Google Shape;227;g99f749cb99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9f749cb9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DESENVOLVIMENTO DO JOGO E ANÁLISE DOS DADOS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6" name="Google Shape;236;g99f749cb99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Substância nigra pars compacta </a:t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9f749cb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106" name="Google Shape;106;g99f749cb9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9f749cb9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118" name="Google Shape;118;g99f749cb9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f749cb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132" name="Google Shape;132;g99f749cb9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9f749cb9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FOTO DA INTERFACE DO JOGO E OBJETOS</a:t>
            </a:r>
            <a:endParaRPr/>
          </a:p>
        </p:txBody>
      </p:sp>
      <p:sp>
        <p:nvSpPr>
          <p:cNvPr id="144" name="Google Shape;144;g99f749cb99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9f749cb9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VÍDEO DEDÉ</a:t>
            </a:r>
            <a:endParaRPr/>
          </a:p>
        </p:txBody>
      </p:sp>
      <p:sp>
        <p:nvSpPr>
          <p:cNvPr id="156" name="Google Shape;156;g99f749cb99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9f749cb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unity -&gt; excel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6" name="Google Shape;166;g99f749cb99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9f749cb9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b="1" lang="pt-BR" sz="180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unity -&gt; excel</a:t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t/>
            </a:r>
            <a:endParaRPr b="1" sz="180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77" name="Google Shape;177;g99f749cb99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4Zu75oBKSbTjR0W0GfXl2mMIr52nGRmN/view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gif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76808" y="-549365"/>
            <a:ext cx="15193688" cy="778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49" y="5157192"/>
            <a:ext cx="1173807" cy="1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23076" r="0" t="0"/>
          <a:stretch/>
        </p:blipFill>
        <p:spPr>
          <a:xfrm>
            <a:off x="1449560" y="5229199"/>
            <a:ext cx="3206279" cy="1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213751" y="1041150"/>
            <a:ext cx="10527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iPark: Uma plataforma imersiva para a terapia da Doença de Parkinson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/>
              <a:t>João Paulo Bezerra Fernandes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200"/>
              <a:t>Mestrando no Programa de Pós-Graduação em Neuroengenharia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200"/>
              <a:t>Engenheiro Biomédico - UFRN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99f749cb99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99f749cb99_0_108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7" name="Google Shape;197;g99f749cb99_0_108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Usando python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pic>
        <p:nvPicPr>
          <p:cNvPr id="198" name="Google Shape;198;g99f749cb99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5" y="1766888"/>
            <a:ext cx="471487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99f749cb99_0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6625" y="1065000"/>
            <a:ext cx="40100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99f749cb99_0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9975" y="3429000"/>
            <a:ext cx="402907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99f749cb99_0_108"/>
          <p:cNvSpPr txBox="1"/>
          <p:nvPr/>
        </p:nvSpPr>
        <p:spPr>
          <a:xfrm>
            <a:off x="6974513" y="2446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Separar ‘período’</a:t>
            </a:r>
            <a:endParaRPr/>
          </a:p>
        </p:txBody>
      </p:sp>
      <p:sp>
        <p:nvSpPr>
          <p:cNvPr id="202" name="Google Shape;202;g99f749cb99_0_108"/>
          <p:cNvSpPr txBox="1"/>
          <p:nvPr/>
        </p:nvSpPr>
        <p:spPr>
          <a:xfrm>
            <a:off x="6974500" y="5339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Separar ‘objeto’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99f749cb99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99f749cb99_0_153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g99f749cb99_0_153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Usando python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pic>
        <p:nvPicPr>
          <p:cNvPr id="210" name="Google Shape;210;g99f749cb99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00" y="1467313"/>
            <a:ext cx="50958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99f749cb99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575" y="1481613"/>
            <a:ext cx="51911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99f749cb99_0_153"/>
          <p:cNvSpPr txBox="1"/>
          <p:nvPr/>
        </p:nvSpPr>
        <p:spPr>
          <a:xfrm>
            <a:off x="3584600" y="3429000"/>
            <a:ext cx="533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Pegar valores depois do ‘(‘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Separar dados usando ‘;’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99f749cb99_0_153"/>
          <p:cNvPicPr preferRelativeResize="0"/>
          <p:nvPr/>
        </p:nvPicPr>
        <p:blipFill rotWithShape="1">
          <a:blip r:embed="rId6">
            <a:alphaModFix/>
          </a:blip>
          <a:srcRect b="0" l="0" r="6050" t="0"/>
          <a:stretch/>
        </p:blipFill>
        <p:spPr>
          <a:xfrm>
            <a:off x="6569275" y="4415950"/>
            <a:ext cx="54050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99f749cb99_0_153"/>
          <p:cNvSpPr txBox="1"/>
          <p:nvPr/>
        </p:nvSpPr>
        <p:spPr>
          <a:xfrm>
            <a:off x="3493000" y="5959175"/>
            <a:ext cx="609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Salvar cada valor em x, y z</a:t>
            </a:r>
            <a:endParaRPr/>
          </a:p>
        </p:txBody>
      </p:sp>
      <p:pic>
        <p:nvPicPr>
          <p:cNvPr id="215" name="Google Shape;215;g99f749cb99_0_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888" y="4352550"/>
            <a:ext cx="61626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99f749cb99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99f749cb99_0_176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2" name="Google Shape;222;g99f749cb99_0_176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Usando python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pic>
        <p:nvPicPr>
          <p:cNvPr id="223" name="Google Shape;223;g99f749cb99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950" y="1262025"/>
            <a:ext cx="8220075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99f749cb99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088" y="3509675"/>
            <a:ext cx="67818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99f749cb99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99f749cb99_0_19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1" name="Google Shape;231;g99f749cb99_0_190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Usando python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pic>
        <p:nvPicPr>
          <p:cNvPr id="232" name="Google Shape;232;g99f749cb99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200" y="1315125"/>
            <a:ext cx="4365675" cy="48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99f749cb99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1550" y="1217400"/>
            <a:ext cx="4262938" cy="508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99f749cb99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99f749cb99_0_20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0" name="Google Shape;240;g99f749cb99_0_200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Como usar esses resultados?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241" name="Google Shape;241;g99f749cb99_0_200"/>
          <p:cNvSpPr txBox="1"/>
          <p:nvPr/>
        </p:nvSpPr>
        <p:spPr>
          <a:xfrm>
            <a:off x="543375" y="1725688"/>
            <a:ext cx="7169100" cy="24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Ganho de desempenho na rotina do paciente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Conhecimento do comprometimento do paciente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Resultados quantitativos =&gt; </a:t>
            </a:r>
            <a: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Maior engajamento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g99f749cb99_0_200" title="VID-20191026-WA0018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3825" y="1217400"/>
            <a:ext cx="4095775" cy="307183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99f749cb99_0_200"/>
          <p:cNvSpPr txBox="1"/>
          <p:nvPr/>
        </p:nvSpPr>
        <p:spPr>
          <a:xfrm>
            <a:off x="9803100" y="4374125"/>
            <a:ext cx="3429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Fernandes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2019</a:t>
            </a: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99f749cb99_0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6301" y="3215725"/>
            <a:ext cx="4224400" cy="3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99f749cb99_0_200"/>
          <p:cNvSpPr txBox="1"/>
          <p:nvPr/>
        </p:nvSpPr>
        <p:spPr>
          <a:xfrm>
            <a:off x="6186050" y="5986925"/>
            <a:ext cx="3429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Fernandes (2019)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"/>
          <p:cNvPicPr preferRelativeResize="0"/>
          <p:nvPr/>
        </p:nvPicPr>
        <p:blipFill rotWithShape="1">
          <a:blip r:embed="rId3">
            <a:alphaModFix/>
          </a:blip>
          <a:srcRect b="-12239" l="41544" r="34830" t="-22404"/>
          <a:stretch/>
        </p:blipFill>
        <p:spPr>
          <a:xfrm>
            <a:off x="7104112" y="5589240"/>
            <a:ext cx="2088231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60" y="5517232"/>
            <a:ext cx="2518381" cy="95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"/>
          <p:cNvSpPr txBox="1"/>
          <p:nvPr/>
        </p:nvSpPr>
        <p:spPr>
          <a:xfrm>
            <a:off x="2039844" y="1916832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/>
              <a:t>João Paulo Bezerra Fernandes</a:t>
            </a:r>
            <a:endParaRPr sz="4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2500"/>
              <a:t>joao.fernandes@edu.isd.org.br</a:t>
            </a:r>
            <a:endParaRPr sz="2500"/>
          </a:p>
        </p:txBody>
      </p:sp>
      <p:pic>
        <p:nvPicPr>
          <p:cNvPr id="253" name="Google Shape;253;p3"/>
          <p:cNvPicPr preferRelativeResize="0"/>
          <p:nvPr/>
        </p:nvPicPr>
        <p:blipFill rotWithShape="1">
          <a:blip r:embed="rId3">
            <a:alphaModFix/>
          </a:blip>
          <a:srcRect b="-10156" l="0" r="60083" t="0"/>
          <a:stretch/>
        </p:blipFill>
        <p:spPr>
          <a:xfrm>
            <a:off x="2968779" y="5589240"/>
            <a:ext cx="4207344" cy="77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"/>
          <p:cNvPicPr preferRelativeResize="0"/>
          <p:nvPr/>
        </p:nvPicPr>
        <p:blipFill rotWithShape="1">
          <a:blip r:embed="rId3">
            <a:alphaModFix/>
          </a:blip>
          <a:srcRect b="-24484" l="70057" r="0" t="-22399"/>
          <a:stretch/>
        </p:blipFill>
        <p:spPr>
          <a:xfrm>
            <a:off x="9353709" y="5497921"/>
            <a:ext cx="2646950" cy="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407376" y="234000"/>
            <a:ext cx="880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A Doença de Parkinson (DP)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07371" y="5878384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675" y="2143134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7871300" y="4843175"/>
            <a:ext cx="34290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IMGUR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925" y="1660722"/>
            <a:ext cx="4981575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210325" y="5068750"/>
            <a:ext cx="34290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Closer Look at Stem Cells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638025" y="5688075"/>
            <a:ext cx="5269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99f749cb9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99f749cb99_0_6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" name="Google Shape;110;g99f749cb99_0_6"/>
          <p:cNvSpPr txBox="1"/>
          <p:nvPr/>
        </p:nvSpPr>
        <p:spPr>
          <a:xfrm>
            <a:off x="407376" y="234000"/>
            <a:ext cx="880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Exergame e realidade virtual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99f749cb99_0_6"/>
          <p:cNvSpPr txBox="1"/>
          <p:nvPr/>
        </p:nvSpPr>
        <p:spPr>
          <a:xfrm>
            <a:off x="407371" y="5878384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99f749cb99_0_6"/>
          <p:cNvSpPr txBox="1"/>
          <p:nvPr/>
        </p:nvSpPr>
        <p:spPr>
          <a:xfrm>
            <a:off x="10355450" y="4567850"/>
            <a:ext cx="3429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Imgur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99f749cb9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950" y="1369800"/>
            <a:ext cx="4671059" cy="31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99f749cb99_0_6"/>
          <p:cNvSpPr txBox="1"/>
          <p:nvPr/>
        </p:nvSpPr>
        <p:spPr>
          <a:xfrm>
            <a:off x="661125" y="1425275"/>
            <a:ext cx="5269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Os </a:t>
            </a:r>
            <a:r>
              <a:rPr i="1" lang="pt-BR" sz="1600">
                <a:solidFill>
                  <a:schemeClr val="dk1"/>
                </a:solidFill>
              </a:rPr>
              <a:t>exergames</a:t>
            </a:r>
            <a:r>
              <a:rPr lang="pt-BR" sz="1600">
                <a:solidFill>
                  <a:schemeClr val="dk1"/>
                </a:solidFill>
              </a:rPr>
              <a:t> são capazes de proporcionar imersão e interação ao jogador por meio de sua movimentação.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							  </a:t>
            </a:r>
            <a:r>
              <a:rPr lang="pt-BR">
                <a:solidFill>
                  <a:schemeClr val="dk1"/>
                </a:solidFill>
              </a:rPr>
              <a:t>(OH; YANG, 2010)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Simulações computacionais que interagem com o usuário fornecendo a ele </a:t>
            </a:r>
            <a:r>
              <a:rPr i="1" lang="pt-BR" sz="1600">
                <a:solidFill>
                  <a:schemeClr val="dk1"/>
                </a:solidFill>
              </a:rPr>
              <a:t>feedback.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						</a:t>
            </a:r>
            <a:r>
              <a:rPr lang="pt-BR">
                <a:solidFill>
                  <a:schemeClr val="dk1"/>
                </a:solidFill>
              </a:rPr>
              <a:t>(SHERMAN; CRAIG, 2019).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g99f749cb99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026" y="3709650"/>
            <a:ext cx="2365725" cy="28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99f749cb9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99f749cb99_0_26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" name="Google Shape;122;g99f749cb99_0_26"/>
          <p:cNvSpPr txBox="1"/>
          <p:nvPr/>
        </p:nvSpPr>
        <p:spPr>
          <a:xfrm>
            <a:off x="407376" y="234000"/>
            <a:ext cx="880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Revisão de literatura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99f749cb99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25" y="1217400"/>
            <a:ext cx="63055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99f749cb99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50" y="2922375"/>
            <a:ext cx="61817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99f749cb99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732125"/>
            <a:ext cx="629602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99f749cb99_0_26"/>
          <p:cNvSpPr/>
          <p:nvPr/>
        </p:nvSpPr>
        <p:spPr>
          <a:xfrm>
            <a:off x="124475" y="1194850"/>
            <a:ext cx="6345900" cy="165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99f749cb99_0_26"/>
          <p:cNvSpPr txBox="1"/>
          <p:nvPr/>
        </p:nvSpPr>
        <p:spPr>
          <a:xfrm>
            <a:off x="7169150" y="1356675"/>
            <a:ext cx="4480800" cy="46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Maior engajamento do paciente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Similaridade de região de interesse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Resultados promissores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99f749cb99_0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8200" y="2852050"/>
            <a:ext cx="2588875" cy="39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99f749cb99_0_26"/>
          <p:cNvSpPr txBox="1"/>
          <p:nvPr/>
        </p:nvSpPr>
        <p:spPr>
          <a:xfrm>
            <a:off x="5856025" y="6328050"/>
            <a:ext cx="3429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Van Beek et. al (2020)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99f749cb9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99f749cb99_0_17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g99f749cb99_0_17"/>
          <p:cNvSpPr txBox="1"/>
          <p:nvPr/>
        </p:nvSpPr>
        <p:spPr>
          <a:xfrm>
            <a:off x="407376" y="234000"/>
            <a:ext cx="880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Revisão de literatura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pic>
        <p:nvPicPr>
          <p:cNvPr id="137" name="Google Shape;137;g99f749cb99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225" y="1142725"/>
            <a:ext cx="70104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99f749cb99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225" y="2337300"/>
            <a:ext cx="70104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99f749cb99_0_17"/>
          <p:cNvSpPr txBox="1"/>
          <p:nvPr/>
        </p:nvSpPr>
        <p:spPr>
          <a:xfrm>
            <a:off x="9408375" y="6229225"/>
            <a:ext cx="3429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Van Beek et. al (2020)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99f749cb99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375" y="1434526"/>
            <a:ext cx="3136550" cy="43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99f749cb99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2225" y="3647600"/>
            <a:ext cx="7149976" cy="15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99f749cb99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99f749cb99_0_5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8" name="Google Shape;148;g99f749cb99_0_50"/>
          <p:cNvSpPr txBox="1"/>
          <p:nvPr/>
        </p:nvSpPr>
        <p:spPr>
          <a:xfrm>
            <a:off x="407376" y="234000"/>
            <a:ext cx="880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iPark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149" name="Google Shape;149;g99f749cb99_0_50"/>
          <p:cNvSpPr txBox="1"/>
          <p:nvPr/>
        </p:nvSpPr>
        <p:spPr>
          <a:xfrm>
            <a:off x="6265950" y="1726825"/>
            <a:ext cx="39174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Interação direta por meio dos controladores e </a:t>
            </a:r>
            <a:r>
              <a:rPr i="1" lang="pt-BR" sz="1700">
                <a:latin typeface="Calibri"/>
                <a:ea typeface="Calibri"/>
                <a:cs typeface="Calibri"/>
                <a:sym typeface="Calibri"/>
              </a:rPr>
              <a:t>headset</a:t>
            </a:r>
            <a:endParaRPr i="1"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Objetos com diferentes cargas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n quantidade de sessões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pt-BR" sz="1700">
                <a:latin typeface="Calibri"/>
                <a:ea typeface="Calibri"/>
                <a:cs typeface="Calibri"/>
                <a:sym typeface="Calibri"/>
              </a:rPr>
              <a:t>Exercícios diversos para MMSS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99f749cb99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950" y="3585624"/>
            <a:ext cx="2136899" cy="12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99f749cb99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2750" y="3615400"/>
            <a:ext cx="2284900" cy="11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99f749cb99_0_50"/>
          <p:cNvPicPr preferRelativeResize="0"/>
          <p:nvPr/>
        </p:nvPicPr>
        <p:blipFill rotWithShape="1">
          <a:blip r:embed="rId6">
            <a:alphaModFix/>
          </a:blip>
          <a:srcRect b="19209" l="0" r="0" t="21646"/>
          <a:stretch/>
        </p:blipFill>
        <p:spPr>
          <a:xfrm>
            <a:off x="7227475" y="4757850"/>
            <a:ext cx="3261800" cy="1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99f749cb99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850" y="1947600"/>
            <a:ext cx="5961150" cy="364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99f749cb99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99f749cb99_0_74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0" name="Google Shape;160;g99f749cb99_0_74"/>
          <p:cNvSpPr txBox="1"/>
          <p:nvPr/>
        </p:nvSpPr>
        <p:spPr>
          <a:xfrm>
            <a:off x="407376" y="234000"/>
            <a:ext cx="880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iPark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161" name="Google Shape;161;g99f749cb99_0_74"/>
          <p:cNvSpPr txBox="1"/>
          <p:nvPr/>
        </p:nvSpPr>
        <p:spPr>
          <a:xfrm>
            <a:off x="552575" y="1342000"/>
            <a:ext cx="10597800" cy="46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Mapear os movimentos durante as terapias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Estabelecer análise pré e pós tratamento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Avaliar ganhos de amplitude de movimento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pt-BR" sz="2100">
                <a:latin typeface="Calibri"/>
                <a:ea typeface="Calibri"/>
                <a:cs typeface="Calibri"/>
                <a:sym typeface="Calibri"/>
              </a:rPr>
              <a:t>Quantificar desempenho ao longo do tempo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g99f749cb99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50" y="3429000"/>
            <a:ext cx="4262826" cy="284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99f749cb99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750" y="2528450"/>
            <a:ext cx="5613651" cy="37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99f749cb99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99f749cb99_0_101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0" name="Google Shape;170;g99f749cb99_0_101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Dados brutos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pic>
        <p:nvPicPr>
          <p:cNvPr id="171" name="Google Shape;171;g99f749cb99_0_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50" y="1320900"/>
            <a:ext cx="5627050" cy="19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99f749cb99_0_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425" y="856450"/>
            <a:ext cx="3007568" cy="531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99f749cb99_0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1125" y="3320223"/>
            <a:ext cx="3823325" cy="34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99f749cb99_0_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2800" y="4356251"/>
            <a:ext cx="1089050" cy="1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99f749cb99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99f749cb99_0_13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g99f749cb99_0_130"/>
          <p:cNvSpPr txBox="1"/>
          <p:nvPr/>
        </p:nvSpPr>
        <p:spPr>
          <a:xfrm>
            <a:off x="407375" y="234000"/>
            <a:ext cx="9699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/>
              <a:t>Como preparar os dados?</a:t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182" name="Google Shape;182;g99f749cb99_0_130"/>
          <p:cNvSpPr txBox="1"/>
          <p:nvPr/>
        </p:nvSpPr>
        <p:spPr>
          <a:xfrm>
            <a:off x="1319300" y="1257075"/>
            <a:ext cx="9795300" cy="16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Período 1 Amostra de posição 2 objeto1 (-0.5719233;0.0785767;-4.6290640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Período 1 Amostra de posição 5 objeto2 (-1.0888040;0.0785767;-5.1795080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99f749cb99_0_130"/>
          <p:cNvSpPr txBox="1"/>
          <p:nvPr/>
        </p:nvSpPr>
        <p:spPr>
          <a:xfrm>
            <a:off x="622325" y="2937375"/>
            <a:ext cx="7169100" cy="24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Separar ‘período’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Separar ‘objeto’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Pegar valores depois do‘(‘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Separar dados usando ‘;’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Salvar cada valor em x, y z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pt-BR" sz="2400">
                <a:latin typeface="Calibri"/>
                <a:ea typeface="Calibri"/>
                <a:cs typeface="Calibri"/>
                <a:sym typeface="Calibri"/>
              </a:rPr>
              <a:t>Plotar gráfico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99f749cb99_0_130"/>
          <p:cNvSpPr/>
          <p:nvPr/>
        </p:nvSpPr>
        <p:spPr>
          <a:xfrm>
            <a:off x="1319300" y="1358175"/>
            <a:ext cx="13683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99f749cb99_0_130"/>
          <p:cNvSpPr/>
          <p:nvPr/>
        </p:nvSpPr>
        <p:spPr>
          <a:xfrm>
            <a:off x="5081175" y="1358175"/>
            <a:ext cx="1266600" cy="36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99f749cb99_0_130"/>
          <p:cNvSpPr/>
          <p:nvPr/>
        </p:nvSpPr>
        <p:spPr>
          <a:xfrm>
            <a:off x="6422375" y="1319325"/>
            <a:ext cx="149400" cy="40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99f749cb99_0_130"/>
          <p:cNvSpPr/>
          <p:nvPr/>
        </p:nvSpPr>
        <p:spPr>
          <a:xfrm>
            <a:off x="7881650" y="1319325"/>
            <a:ext cx="149400" cy="40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99f749cb99_0_130"/>
          <p:cNvSpPr/>
          <p:nvPr/>
        </p:nvSpPr>
        <p:spPr>
          <a:xfrm>
            <a:off x="9258975" y="1338825"/>
            <a:ext cx="149400" cy="40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99f749cb99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700" y="3107463"/>
            <a:ext cx="2999143" cy="19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99f749cb99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772" y="2091162"/>
            <a:ext cx="4707272" cy="46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